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43"/>
  </p:notesMasterIdLst>
  <p:sldIdLst>
    <p:sldId id="256" r:id="rId2"/>
    <p:sldId id="264" r:id="rId3"/>
    <p:sldId id="266" r:id="rId4"/>
    <p:sldId id="257" r:id="rId5"/>
    <p:sldId id="258" r:id="rId6"/>
    <p:sldId id="267" r:id="rId7"/>
    <p:sldId id="259" r:id="rId8"/>
    <p:sldId id="260" r:id="rId9"/>
    <p:sldId id="261" r:id="rId10"/>
    <p:sldId id="263" r:id="rId11"/>
    <p:sldId id="262" r:id="rId12"/>
    <p:sldId id="268" r:id="rId13"/>
    <p:sldId id="271" r:id="rId14"/>
    <p:sldId id="269" r:id="rId15"/>
    <p:sldId id="270" r:id="rId16"/>
    <p:sldId id="272" r:id="rId17"/>
    <p:sldId id="273" r:id="rId18"/>
    <p:sldId id="274" r:id="rId19"/>
    <p:sldId id="275" r:id="rId20"/>
    <p:sldId id="277" r:id="rId21"/>
    <p:sldId id="276" r:id="rId22"/>
    <p:sldId id="278" r:id="rId23"/>
    <p:sldId id="280" r:id="rId24"/>
    <p:sldId id="281" r:id="rId25"/>
    <p:sldId id="282" r:id="rId26"/>
    <p:sldId id="279" r:id="rId27"/>
    <p:sldId id="283" r:id="rId28"/>
    <p:sldId id="285" r:id="rId29"/>
    <p:sldId id="286" r:id="rId30"/>
    <p:sldId id="287" r:id="rId31"/>
    <p:sldId id="289" r:id="rId32"/>
    <p:sldId id="288" r:id="rId33"/>
    <p:sldId id="290" r:id="rId34"/>
    <p:sldId id="291" r:id="rId35"/>
    <p:sldId id="292" r:id="rId36"/>
    <p:sldId id="293" r:id="rId37"/>
    <p:sldId id="295" r:id="rId38"/>
    <p:sldId id="294" r:id="rId39"/>
    <p:sldId id="296" r:id="rId40"/>
    <p:sldId id="297" r:id="rId41"/>
    <p:sldId id="298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4"/>
  </p:normalViewPr>
  <p:slideViewPr>
    <p:cSldViewPr snapToGrid="0" snapToObjects="1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474FC-9750-8543-9849-769E0BFACD9C}" type="datetimeFigureOut">
              <a:rPr lang="en-TW" smtClean="0"/>
              <a:t>07/01/2020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B9FB4-06CF-C842-9602-9189ED0A2B3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3494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books.org/wiki/User:Gkhan/Fibonacci_using_memoization_and_DP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Overview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 Description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 Works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Proposed Algorithm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Vanilla DP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SMAWK’s Optimization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Demos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B9FB4-06CF-C842-9602-9189ED0A2B30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16529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As doing exhaustive search, one may noticed that the optimal solution of a subtree rooted at u (opt(</a:t>
            </a:r>
            <a:r>
              <a:rPr lang="en-US" sz="1200" dirty="0" err="1"/>
              <a:t>u,k</a:t>
            </a:r>
            <a:r>
              <a:rPr lang="en-US" sz="1200" dirty="0"/>
              <a:t>) can be determined by those of u’s children.</a:t>
            </a:r>
          </a:p>
          <a:p>
            <a:r>
              <a:rPr lang="en-US" sz="1200" dirty="0"/>
              <a:t>This motivates us to think of the technique of memorization to avoid recalculations of children’s result.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B9FB4-06CF-C842-9602-9189ED0A2B30}" type="slidenum">
              <a:rPr lang="en-TW" smtClean="0"/>
              <a:t>15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7125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</a:t>
            </a:r>
            <a:r>
              <a:rPr lang="en-US" dirty="0"/>
              <a:t/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best(S)best(S) is the optimal value that we can get by distributing the k</a:t>
            </a:r>
            <a:r>
              <a:rPr lang="en-US" dirty="0"/>
              <a:t/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(or k-1, if the root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uses one quota)</a:t>
            </a:r>
            <a:r>
              <a:rPr lang="en-US" dirty="0"/>
              <a:t/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 vertices to subtrees of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cases of the subtrees’ roots are in SS.</a:t>
            </a:r>
            <a:r>
              <a:rPr lang="en-US" dirty="0"/>
              <a:t/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can be done by an analog to the well-known knapsack algorithm.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B9FB4-06CF-C842-9602-9189ED0A2B30}" type="slidenum">
              <a:rPr lang="en-TW" smtClean="0"/>
              <a:t>18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00917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 description (Domination and MDS)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G=(V,E)G=(V,E)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vertex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said to dominate all its adjacent vertices and itself.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subset D⊆VD⊆V is a dominating set of GG if every vertex in V−DV−D is adjacent to at least one vertex in DD.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famous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froblem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minimum dominating set (MDS)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a lot of real-world applications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B9FB4-06CF-C842-9602-9189ED0A2B30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76302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k-Maximum vertex domination(k-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MaxVD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we consider a stronger variant of domination problem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 a graph G=(V,E)G=(V,E), an integer kk, find the maximum number of vertices that can be dominated by a k-subset of VV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one can solve the minimum dominating set problem by performing binary search on the number k. So the problem is NP-hard on general graphs.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 since |MDS| is 3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B9FB4-06CF-C842-9602-9189ED0A2B30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38738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 Work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well-known that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finding a MDS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general graphs is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NP-hard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one can solve MDS in polynomial time with a binary search on k with a polynomial time algorithm for k-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MaxVD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know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MaxVD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NP-hard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 to the submodularity property, A straight-forward greedy algorithm can achieve an approximation ratio of 1−1/e1−1/e for k-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MaxVD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[2].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related research [1] shows some upper bounds of approximation ratio for the k-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MaxVD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problem.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B9FB4-06CF-C842-9602-9189ED0A2B30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1161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 Work(cont.)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in general graphs has shown its NP-hardness and a certain degree of inapproximability.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there is a linear time algorithm for MDS on cactus graphs[3].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believe the existence of a polynomial time algorithm for k-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MaxVD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problem on trees.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B9FB4-06CF-C842-9602-9189ED0A2B30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00497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contribution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paper, we devised a O(k2|V|)O(k2|V|) dynamic programming algorithm for solving k-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MaxVD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trees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further improve the complexity to O(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k|V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|)O(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k|V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|)|) using SMAWK’s algorithm [4].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B9FB4-06CF-C842-9602-9189ED0A2B30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25804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Greedy Algorithm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Iteratively chose vertex with max valid degree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domination has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submodularity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property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Greedy algorithm in trees can be done in O(|V|)O(|V|)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vertex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 degree(v)degree(v), N(v)N(v)</a:t>
            </a:r>
          </a:p>
          <a:p>
            <a:pPr lvl="2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finding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degree with amortized O(|V|)O(|V|)</a:t>
            </a:r>
          </a:p>
          <a:p>
            <a:pPr lvl="2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O(1)∗O(|E|)O(1)∗O(|E|) modification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O(1−1/e)O(1−1/e)-approximation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B9FB4-06CF-C842-9602-9189ED0A2B30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68607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</a:t>
            </a:r>
            <a:r>
              <a:rPr lang="en-US" dirty="0"/>
              <a:t/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greedy algorithm that recursively choose the vertex with biggest valid degree fails when there are shared edges that connect the first k max degree vertices. An exhaustive search might be required to solve the issue.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B9FB4-06CF-C842-9602-9189ED0A2B30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0027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want to assume everyone have a basic knowledge about DP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Fibonnaci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tree search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https://en.wikibooks.org/wiki/User:Gkhan/Fibonacci_using_memoization_and_DP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B9FB4-06CF-C842-9602-9189ED0A2B30}" type="slidenum">
              <a:rPr lang="en-TW" smtClean="0"/>
              <a:t>14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66124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7E66DC3-5B32-DE48-92DD-FDD76D027BAC}" type="datetimeFigureOut">
              <a:rPr lang="en-TW" smtClean="0"/>
              <a:t>07/01/2020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631D10A-B989-8C49-AB98-2CC0813D5A48}" type="slidenum">
              <a:rPr lang="en-TW" smtClean="0"/>
              <a:t>‹#›</a:t>
            </a:fld>
            <a:endParaRPr lang="en-TW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750391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66DC3-5B32-DE48-92DD-FDD76D027BAC}" type="datetimeFigureOut">
              <a:rPr lang="en-TW" smtClean="0"/>
              <a:t>07/01/2020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D10A-B989-8C49-AB98-2CC0813D5A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99969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66DC3-5B32-DE48-92DD-FDD76D027BAC}" type="datetimeFigureOut">
              <a:rPr lang="en-TW" smtClean="0"/>
              <a:t>07/01/2020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D10A-B989-8C49-AB98-2CC0813D5A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53215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66DC3-5B32-DE48-92DD-FDD76D027BAC}" type="datetimeFigureOut">
              <a:rPr lang="en-TW" smtClean="0"/>
              <a:t>07/01/2020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D10A-B989-8C49-AB98-2CC0813D5A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6731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E66DC3-5B32-DE48-92DD-FDD76D027BAC}" type="datetimeFigureOut">
              <a:rPr lang="en-TW" smtClean="0"/>
              <a:t>07/01/2020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31D10A-B989-8C49-AB98-2CC0813D5A48}" type="slidenum">
              <a:rPr lang="en-TW" smtClean="0"/>
              <a:t>‹#›</a:t>
            </a:fld>
            <a:endParaRPr lang="en-TW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51905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66DC3-5B32-DE48-92DD-FDD76D027BAC}" type="datetimeFigureOut">
              <a:rPr lang="en-TW" smtClean="0"/>
              <a:t>07/01/2020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D10A-B989-8C49-AB98-2CC0813D5A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92277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66DC3-5B32-DE48-92DD-FDD76D027BAC}" type="datetimeFigureOut">
              <a:rPr lang="en-TW" smtClean="0"/>
              <a:t>07/01/2020</a:t>
            </a:fld>
            <a:endParaRPr lang="en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D10A-B989-8C49-AB98-2CC0813D5A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48038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66DC3-5B32-DE48-92DD-FDD76D027BAC}" type="datetimeFigureOut">
              <a:rPr lang="en-TW" smtClean="0"/>
              <a:t>07/01/2020</a:t>
            </a:fld>
            <a:endParaRPr lang="en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D10A-B989-8C49-AB98-2CC0813D5A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4871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66DC3-5B32-DE48-92DD-FDD76D027BAC}" type="datetimeFigureOut">
              <a:rPr lang="en-TW" smtClean="0"/>
              <a:t>07/01/2020</a:t>
            </a:fld>
            <a:endParaRPr lang="en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D10A-B989-8C49-AB98-2CC0813D5A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09680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E66DC3-5B32-DE48-92DD-FDD76D027BAC}" type="datetimeFigureOut">
              <a:rPr lang="en-TW" smtClean="0"/>
              <a:t>07/01/2020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31D10A-B989-8C49-AB98-2CC0813D5A48}" type="slidenum">
              <a:rPr lang="en-TW" smtClean="0"/>
              <a:t>‹#›</a:t>
            </a:fld>
            <a:endParaRPr lang="en-TW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8682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E66DC3-5B32-DE48-92DD-FDD76D027BAC}" type="datetimeFigureOut">
              <a:rPr lang="en-TW" smtClean="0"/>
              <a:t>07/01/2020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31D10A-B989-8C49-AB98-2CC0813D5A48}" type="slidenum">
              <a:rPr lang="en-TW" smtClean="0"/>
              <a:t>‹#›</a:t>
            </a:fld>
            <a:endParaRPr lang="en-TW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640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7E66DC3-5B32-DE48-92DD-FDD76D027BAC}" type="datetimeFigureOut">
              <a:rPr lang="en-TW" smtClean="0"/>
              <a:t>07/01/2020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631D10A-B989-8C49-AB98-2CC0813D5A48}" type="slidenum">
              <a:rPr lang="en-TW" smtClean="0"/>
              <a:t>‹#›</a:t>
            </a:fld>
            <a:endParaRPr lang="en-TW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9996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55A0-ED70-9445-A2B6-BDAACB91D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7157" y="2670197"/>
            <a:ext cx="8361229" cy="209822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Maximum domination of k-vertex subset in trees</a:t>
            </a:r>
            <a:endParaRPr lang="en-TW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9227C-B9AB-5042-B891-C0BAEF481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972" y="5291733"/>
            <a:ext cx="10572000" cy="945782"/>
          </a:xfrm>
        </p:spPr>
        <p:txBody>
          <a:bodyPr>
            <a:normAutofit fontScale="32500" lnSpcReduction="20000"/>
          </a:bodyPr>
          <a:lstStyle/>
          <a:p>
            <a:r>
              <a:rPr lang="en-US" sz="8600" dirty="0"/>
              <a:t>Author: Yan-Tong Lin</a:t>
            </a:r>
          </a:p>
          <a:p>
            <a:r>
              <a:rPr lang="en-US" sz="8600" dirty="0"/>
              <a:t>Advisor: Prof. </a:t>
            </a:r>
            <a:r>
              <a:rPr lang="en-US" sz="8600" dirty="0" err="1" smtClean="0"/>
              <a:t>Chiuyuan</a:t>
            </a:r>
            <a:r>
              <a:rPr lang="en-US" sz="8600" dirty="0" smtClean="0"/>
              <a:t> </a:t>
            </a:r>
            <a:r>
              <a:rPr lang="en-US" sz="8600" dirty="0"/>
              <a:t>Chen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9975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71374-E8C3-A34B-A0C7-AF9769225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159929"/>
            <a:ext cx="8361229" cy="2098226"/>
          </a:xfrm>
        </p:spPr>
        <p:txBody>
          <a:bodyPr/>
          <a:lstStyle/>
          <a:p>
            <a:r>
              <a:rPr lang="en-US" b="1" dirty="0"/>
              <a:t>Proposed Algorithm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88040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1A77-B50F-7E4D-83FA-3C59BA1B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Greedy Algorithm</a:t>
            </a:r>
            <a:br>
              <a:rPr lang="en-US" b="1" dirty="0"/>
            </a:b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EDAA93-5272-9F47-B2D9-7CEF7A2E6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599" y="1708727"/>
            <a:ext cx="9511327" cy="356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18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DDF1-601F-9A42-AACE-642435F2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Greedy can be wrong</a:t>
            </a:r>
            <a:br>
              <a:rPr lang="en-US" b="1" dirty="0"/>
            </a:b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E72415-5186-F240-9C46-EB61BAEDF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5086" y="1662149"/>
            <a:ext cx="7374227" cy="48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98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FCB0C-88A1-7C4F-9831-689EFEEE3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845478"/>
            <a:ext cx="8361229" cy="3612221"/>
          </a:xfrm>
        </p:spPr>
        <p:txBody>
          <a:bodyPr/>
          <a:lstStyle/>
          <a:p>
            <a:r>
              <a:rPr lang="en-US" b="1" dirty="0"/>
              <a:t>The Vanilla </a:t>
            </a:r>
            <a:r>
              <a:rPr lang="en-US" altLang="zh-TW" b="1" dirty="0"/>
              <a:t>DP</a:t>
            </a:r>
            <a:br>
              <a:rPr lang="en-US" altLang="zh-TW" b="1" dirty="0"/>
            </a:br>
            <a:r>
              <a:rPr lang="en-US" b="1" dirty="0"/>
              <a:t>solution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69025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54A7-1726-874B-ADF2-DD25AFF42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Dynamic Programming 101</a:t>
            </a:r>
            <a:br>
              <a:rPr lang="en-US" b="1" dirty="0"/>
            </a:b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5A108F-53B9-B140-9D65-BE61EBD85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4530" y="1585913"/>
            <a:ext cx="9950852" cy="50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94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B9ED-DFE7-5F46-819E-B9C1C9AD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Motivation of using dynamic programming</a:t>
            </a:r>
            <a:br>
              <a:rPr lang="en-US" b="1" dirty="0"/>
            </a:b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036B0-16F2-0D47-8941-193ECD24F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As doing exhaustive search, </a:t>
            </a:r>
            <a:r>
              <a:rPr lang="en-US" sz="2800" dirty="0" smtClean="0"/>
              <a:t>one </a:t>
            </a:r>
            <a:r>
              <a:rPr lang="en-US" sz="2800" dirty="0"/>
              <a:t>may noticed that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the </a:t>
            </a:r>
            <a:r>
              <a:rPr lang="en-US" sz="2800" dirty="0"/>
              <a:t>optimal solution of a subtree rooted at u (opt(u,</a:t>
            </a:r>
            <a:r>
              <a:rPr lang="zh-TW" altLang="en-US" sz="2800" dirty="0"/>
              <a:t> </a:t>
            </a:r>
            <a:r>
              <a:rPr lang="en-US" sz="2800" dirty="0"/>
              <a:t>k)</a:t>
            </a:r>
            <a:r>
              <a:rPr lang="en-US" altLang="zh-TW" sz="2800" dirty="0"/>
              <a:t>)</a:t>
            </a:r>
            <a:r>
              <a:rPr lang="en-US" sz="2800" dirty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can </a:t>
            </a:r>
            <a:r>
              <a:rPr lang="en-US" sz="2800" dirty="0"/>
              <a:t>be determined by those of u’s children.</a:t>
            </a:r>
          </a:p>
          <a:p>
            <a:r>
              <a:rPr lang="en-US" sz="2800" dirty="0"/>
              <a:t>This motivates us to think of the technique of </a:t>
            </a:r>
            <a:r>
              <a:rPr lang="en-US" sz="2800" dirty="0" smtClean="0"/>
              <a:t>memorization </a:t>
            </a:r>
            <a:r>
              <a:rPr lang="en-US" sz="2800" dirty="0"/>
              <a:t>to avoid recalculations of children’s result.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9745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3D57-BF81-BE4C-9A33-2CD3D4D34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Transition</a:t>
            </a:r>
            <a:r>
              <a:rPr lang="zh-TW" altLang="en-US" dirty="0"/>
              <a:t> </a:t>
            </a:r>
            <a:r>
              <a:rPr lang="en-US" altLang="zh-TW" dirty="0"/>
              <a:t>(Part</a:t>
            </a:r>
            <a:r>
              <a:rPr lang="zh-TW" altLang="en-US" dirty="0"/>
              <a:t> </a:t>
            </a:r>
            <a:r>
              <a:rPr lang="en-US" altLang="zh-TW" dirty="0"/>
              <a:t>A)</a:t>
            </a:r>
            <a:r>
              <a:rPr lang="zh-TW" altLang="en-US" dirty="0"/>
              <a:t> 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43FA68-F1DD-F443-A355-F9A633214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662545"/>
            <a:ext cx="9172376" cy="3205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27AF48-6419-964F-9662-20B485CEA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356" y="3635375"/>
            <a:ext cx="4376738" cy="291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16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822EF-DF1C-3048-839B-A284A1CA4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Transition</a:t>
            </a:r>
            <a:r>
              <a:rPr lang="zh-TW" altLang="en-US" b="1" dirty="0"/>
              <a:t> </a:t>
            </a:r>
            <a:r>
              <a:rPr lang="en-US" b="1" dirty="0"/>
              <a:t>(part B)</a:t>
            </a:r>
            <a:br>
              <a:rPr lang="en-US" b="1" dirty="0"/>
            </a:b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310826-D0AA-B64A-A609-AC5B03BDB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118" y="1843088"/>
            <a:ext cx="7060307" cy="341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88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5C59-477F-B54A-9F1F-FAB71798F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Transition</a:t>
            </a:r>
            <a:r>
              <a:rPr lang="zh-TW" altLang="en-US" b="1" dirty="0"/>
              <a:t> </a:t>
            </a:r>
            <a:r>
              <a:rPr lang="en-US" b="1" dirty="0"/>
              <a:t>(Part C)</a:t>
            </a:r>
            <a:br>
              <a:rPr lang="en-US" b="1" dirty="0"/>
            </a:b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FFD065-D877-B144-8A4F-8E09621E3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3332" y="2171700"/>
            <a:ext cx="11156790" cy="248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71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8EA11-2F57-024E-8F8F-80EEB2731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Transition</a:t>
            </a:r>
            <a:r>
              <a:rPr lang="zh-TW" altLang="en-US" b="1" dirty="0"/>
              <a:t> </a:t>
            </a:r>
            <a:r>
              <a:rPr lang="en-US" b="1" dirty="0"/>
              <a:t>(Part </a:t>
            </a:r>
            <a:r>
              <a:rPr lang="en-US" altLang="zh-TW" b="1" dirty="0"/>
              <a:t>D</a:t>
            </a:r>
            <a:r>
              <a:rPr lang="en-US" b="1" dirty="0"/>
              <a:t>)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11A3A9-C36A-4147-9412-DC3C76B12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501" y="1614488"/>
            <a:ext cx="10954385" cy="2033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132F07-EDCC-EE40-89DF-A8528BECE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52" y="3723840"/>
            <a:ext cx="5524500" cy="304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27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81ED3-72F3-A94D-973E-FB4A4E6A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E9EF8-D20B-F048-8C03-377E64E45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Task</a:t>
            </a:r>
            <a:r>
              <a:rPr lang="zh-TW" altLang="en-US" sz="2800" dirty="0"/>
              <a:t> </a:t>
            </a:r>
            <a:r>
              <a:rPr lang="en-US" altLang="zh-TW" sz="2800" dirty="0"/>
              <a:t>Description</a:t>
            </a:r>
          </a:p>
          <a:p>
            <a:r>
              <a:rPr lang="en-US" altLang="zh-TW" sz="2800" dirty="0"/>
              <a:t>Related</a:t>
            </a:r>
            <a:r>
              <a:rPr lang="zh-TW" altLang="en-US" sz="2800" dirty="0"/>
              <a:t> </a:t>
            </a:r>
            <a:r>
              <a:rPr lang="en-US" altLang="zh-TW" sz="2800" dirty="0"/>
              <a:t>Works</a:t>
            </a:r>
          </a:p>
          <a:p>
            <a:r>
              <a:rPr lang="en-US" altLang="zh-TW" sz="2800" dirty="0"/>
              <a:t>Proposed</a:t>
            </a:r>
            <a:r>
              <a:rPr lang="zh-TW" altLang="en-US" sz="2800" dirty="0"/>
              <a:t> </a:t>
            </a:r>
            <a:r>
              <a:rPr lang="en-US" altLang="zh-TW" sz="2800" dirty="0"/>
              <a:t>Algorithm</a:t>
            </a:r>
          </a:p>
          <a:p>
            <a:pPr lvl="1"/>
            <a:r>
              <a:rPr lang="en-US" altLang="zh-TW" sz="2800" dirty="0"/>
              <a:t>Vanilla</a:t>
            </a:r>
            <a:r>
              <a:rPr lang="zh-TW" altLang="en-US" sz="2800" dirty="0"/>
              <a:t> </a:t>
            </a:r>
            <a:r>
              <a:rPr lang="en-US" altLang="zh-TW" sz="2800" dirty="0"/>
              <a:t>DP</a:t>
            </a:r>
          </a:p>
          <a:p>
            <a:pPr lvl="1"/>
            <a:r>
              <a:rPr lang="en-US" altLang="zh-TW" sz="2800" dirty="0"/>
              <a:t>SMAWK’s</a:t>
            </a:r>
            <a:r>
              <a:rPr lang="zh-TW" altLang="en-US" sz="2800" dirty="0"/>
              <a:t> </a:t>
            </a:r>
            <a:r>
              <a:rPr lang="en-US" altLang="zh-TW" sz="2800" dirty="0"/>
              <a:t>Optimization</a:t>
            </a:r>
          </a:p>
          <a:p>
            <a:r>
              <a:rPr lang="en-US" altLang="zh-TW" sz="2800" dirty="0"/>
              <a:t>Demos</a:t>
            </a:r>
          </a:p>
          <a:p>
            <a:pPr marL="0" indent="0">
              <a:buNone/>
            </a:pPr>
            <a:endParaRPr lang="en-US" altLang="zh-TW" sz="2800" dirty="0"/>
          </a:p>
          <a:p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236415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B343D4-B9E2-8E43-A854-313554E94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83" y="3470276"/>
            <a:ext cx="9493059" cy="2474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CDE343-B2F7-E94A-AD42-5F56D48C5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083" y="357188"/>
            <a:ext cx="7594425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27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56D36-260A-0F4A-945E-D122F0A74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Transition</a:t>
            </a:r>
            <a:r>
              <a:rPr lang="zh-TW" altLang="en-US" b="1" dirty="0"/>
              <a:t> </a:t>
            </a:r>
            <a:r>
              <a:rPr lang="en-US" b="1" dirty="0"/>
              <a:t>(Part </a:t>
            </a:r>
            <a:r>
              <a:rPr lang="en-US" altLang="zh-TW" b="1" dirty="0"/>
              <a:t>D</a:t>
            </a:r>
            <a:r>
              <a:rPr lang="en-US" b="1" dirty="0"/>
              <a:t>)</a:t>
            </a:r>
            <a:r>
              <a:rPr lang="zh-TW" altLang="en-US" b="1" dirty="0"/>
              <a:t> </a:t>
            </a:r>
            <a:r>
              <a:rPr lang="en-US" altLang="zh-TW" b="1" dirty="0"/>
              <a:t>(cont.)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DADADA-F932-9740-A724-B7F32D3EE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174" y="1691022"/>
            <a:ext cx="10866749" cy="17379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F83801-01D4-4049-8C58-6360A124F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925" y="3530600"/>
            <a:ext cx="9056688" cy="291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75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5DF0-8994-004E-81F5-474C17A8A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71475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Utility of the proposed algorithm by setting </a:t>
            </a:r>
            <a:r>
              <a:rPr lang="en-US" dirty="0"/>
              <a:t>−∞</a:t>
            </a:r>
            <a:r>
              <a:rPr lang="en-US" b="1" dirty="0"/>
              <a:t> to undesired states</a:t>
            </a:r>
            <a:br>
              <a:rPr lang="en-US" b="1" dirty="0"/>
            </a:b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2EAEA9-7B81-134C-8E39-E26FD78A7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825" y="1663700"/>
            <a:ext cx="5850915" cy="2379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136B4-E22E-DB48-BC2C-2251232B8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25" y="4279901"/>
            <a:ext cx="3390900" cy="2311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25E7C3-394C-4840-93D3-B56C67517E4C}"/>
                  </a:ext>
                </a:extLst>
              </p:cNvPr>
              <p:cNvSpPr txBox="1"/>
              <p:nvPr/>
            </p:nvSpPr>
            <p:spPr>
              <a:xfrm>
                <a:off x="7447940" y="4986338"/>
                <a:ext cx="2937407" cy="719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dirty="0"/>
                  <a:t>To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solve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almost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trees</a:t>
                </a:r>
              </a:p>
              <a:p>
                <a:r>
                  <a:rPr lang="en-US" altLang="zh-TW" sz="2000" dirty="0"/>
                  <a:t>About</a:t>
                </a:r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sz="2000" dirty="0"/>
                          <m:t>2</m:t>
                        </m:r>
                      </m:e>
                      <m:sup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𝑐𝑦𝑐𝑙𝑒</m:t>
                        </m:r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zh-TW" altLang="en-US" sz="2000" dirty="0"/>
                  <a:t> </a:t>
                </a:r>
                <a:r>
                  <a:rPr lang="en-US" altLang="zh-TW" sz="2000" dirty="0"/>
                  <a:t>cases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to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try</a:t>
                </a:r>
                <a:endParaRPr lang="en-TW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25E7C3-394C-4840-93D3-B56C67517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940" y="4986338"/>
                <a:ext cx="2937407" cy="719428"/>
              </a:xfrm>
              <a:prstGeom prst="rect">
                <a:avLst/>
              </a:prstGeom>
              <a:blipFill>
                <a:blip r:embed="rId4"/>
                <a:stretch>
                  <a:fillRect l="-2282" t="-5085" r="-1037" b="-14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E285ECC-B34B-C747-B01E-01EB94308BED}"/>
              </a:ext>
            </a:extLst>
          </p:cNvPr>
          <p:cNvSpPr txBox="1"/>
          <p:nvPr/>
        </p:nvSpPr>
        <p:spPr>
          <a:xfrm>
            <a:off x="7121236" y="2498525"/>
            <a:ext cx="4978400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950" dirty="0"/>
              <a:t>To</a:t>
            </a:r>
            <a:r>
              <a:rPr lang="zh-TW" altLang="en-US" sz="1950" dirty="0"/>
              <a:t> </a:t>
            </a:r>
            <a:r>
              <a:rPr lang="en-US" altLang="zh-TW" sz="1950" dirty="0"/>
              <a:t>make</a:t>
            </a:r>
            <a:r>
              <a:rPr lang="zh-TW" altLang="en-US" sz="1950" dirty="0"/>
              <a:t> </a:t>
            </a:r>
            <a:r>
              <a:rPr lang="en-US" altLang="zh-TW" sz="1950" dirty="0"/>
              <a:t>the</a:t>
            </a:r>
            <a:r>
              <a:rPr lang="zh-TW" altLang="en-US" sz="1950" dirty="0"/>
              <a:t> </a:t>
            </a:r>
            <a:r>
              <a:rPr lang="en-US" altLang="zh-TW" sz="1950" dirty="0"/>
              <a:t>red</a:t>
            </a:r>
            <a:r>
              <a:rPr lang="zh-TW" altLang="en-US" sz="1950" dirty="0"/>
              <a:t> </a:t>
            </a:r>
            <a:r>
              <a:rPr lang="en-US" altLang="zh-TW" sz="1950" dirty="0"/>
              <a:t>dominated</a:t>
            </a:r>
            <a:r>
              <a:rPr lang="zh-TW" altLang="en-US" sz="1950" dirty="0"/>
              <a:t> </a:t>
            </a:r>
            <a:r>
              <a:rPr lang="en-US" altLang="zh-TW" sz="1950" dirty="0"/>
              <a:t>but</a:t>
            </a:r>
            <a:r>
              <a:rPr lang="zh-TW" altLang="en-US" sz="1950" dirty="0"/>
              <a:t> </a:t>
            </a:r>
            <a:r>
              <a:rPr lang="en-US" altLang="zh-TW" sz="1950" dirty="0"/>
              <a:t>not</a:t>
            </a:r>
            <a:r>
              <a:rPr lang="zh-TW" altLang="en-US" sz="1950" dirty="0"/>
              <a:t> </a:t>
            </a:r>
            <a:r>
              <a:rPr lang="en-US" altLang="zh-TW" sz="1950" dirty="0"/>
              <a:t>chosen</a:t>
            </a:r>
          </a:p>
          <a:p>
            <a:r>
              <a:rPr lang="en-US" altLang="zh-TW" sz="1950" dirty="0"/>
              <a:t>(This</a:t>
            </a:r>
            <a:r>
              <a:rPr lang="zh-TW" altLang="en-US" sz="1950" dirty="0"/>
              <a:t> </a:t>
            </a:r>
            <a:r>
              <a:rPr lang="en-US" altLang="zh-TW" sz="1950" dirty="0"/>
              <a:t>scenario</a:t>
            </a:r>
            <a:r>
              <a:rPr lang="zh-TW" altLang="en-US" sz="1950" dirty="0"/>
              <a:t> </a:t>
            </a:r>
            <a:r>
              <a:rPr lang="en-US" altLang="zh-TW" sz="1950" dirty="0"/>
              <a:t>is</a:t>
            </a:r>
            <a:r>
              <a:rPr lang="zh-TW" altLang="en-US" sz="1950" dirty="0"/>
              <a:t> </a:t>
            </a:r>
            <a:r>
              <a:rPr lang="en-US" altLang="zh-TW" sz="1950" dirty="0"/>
              <a:t>quite</a:t>
            </a:r>
            <a:r>
              <a:rPr lang="zh-TW" altLang="en-US" sz="1950" dirty="0"/>
              <a:t> </a:t>
            </a:r>
            <a:r>
              <a:rPr lang="en-US" altLang="zh-TW" sz="1950" dirty="0"/>
              <a:t>common</a:t>
            </a:r>
            <a:r>
              <a:rPr lang="zh-TW" altLang="en-US" sz="1950" dirty="0"/>
              <a:t> </a:t>
            </a:r>
            <a:r>
              <a:rPr lang="en-US" altLang="zh-TW" sz="1950" dirty="0"/>
              <a:t>in</a:t>
            </a:r>
            <a:r>
              <a:rPr lang="zh-TW" altLang="en-US" sz="1950" dirty="0"/>
              <a:t> </a:t>
            </a:r>
            <a:r>
              <a:rPr lang="en-US" altLang="zh-TW" sz="1950" dirty="0"/>
              <a:t>real</a:t>
            </a:r>
            <a:r>
              <a:rPr lang="zh-TW" altLang="en-US" sz="1950" dirty="0"/>
              <a:t> </a:t>
            </a:r>
            <a:r>
              <a:rPr lang="en-US" altLang="zh-TW" sz="1950" dirty="0"/>
              <a:t>world)</a:t>
            </a:r>
            <a:r>
              <a:rPr lang="zh-TW" altLang="en-US" sz="1950" dirty="0"/>
              <a:t> </a:t>
            </a:r>
            <a:endParaRPr lang="en-US" altLang="zh-TW" sz="1950" dirty="0"/>
          </a:p>
          <a:p>
            <a:r>
              <a:rPr lang="en-US" altLang="zh-TW" sz="1950" dirty="0"/>
              <a:t>2</a:t>
            </a:r>
            <a:r>
              <a:rPr lang="zh-TW" altLang="en-US" sz="1950" dirty="0"/>
              <a:t> </a:t>
            </a:r>
            <a:r>
              <a:rPr lang="en-US" altLang="zh-TW" sz="1950" dirty="0"/>
              <a:t>cases</a:t>
            </a:r>
            <a:r>
              <a:rPr lang="zh-TW" altLang="en-US" sz="1950" dirty="0"/>
              <a:t> </a:t>
            </a:r>
            <a:r>
              <a:rPr lang="en-US" altLang="zh-TW" sz="1950" dirty="0"/>
              <a:t>to</a:t>
            </a:r>
            <a:r>
              <a:rPr lang="zh-TW" altLang="en-US" sz="1950" dirty="0"/>
              <a:t> </a:t>
            </a:r>
            <a:r>
              <a:rPr lang="en-US" altLang="zh-TW" sz="1950" dirty="0"/>
              <a:t>try</a:t>
            </a:r>
            <a:endParaRPr lang="en-TW" sz="1950" dirty="0"/>
          </a:p>
        </p:txBody>
      </p:sp>
    </p:spTree>
    <p:extLst>
      <p:ext uri="{BB962C8B-B14F-4D97-AF65-F5344CB8AC3E}">
        <p14:creationId xmlns:p14="http://schemas.microsoft.com/office/powerpoint/2010/main" val="2135200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4E844-EC28-C942-9105-81517B35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</a:t>
            </a:r>
            <a:r>
              <a:rPr lang="zh-TW" altLang="en-US" dirty="0"/>
              <a:t> </a:t>
            </a:r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 err="1"/>
              <a:t>monge</a:t>
            </a:r>
            <a:r>
              <a:rPr lang="zh-TW" altLang="en-US" dirty="0"/>
              <a:t> </a:t>
            </a:r>
            <a:r>
              <a:rPr lang="en-US" altLang="zh-TW" dirty="0"/>
              <a:t>property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11CAA9-8F7D-E240-836E-9E4F6F46F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164" y="2280905"/>
            <a:ext cx="11102109" cy="292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42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CBB5-F253-8043-AAE7-5D58CE47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</a:t>
            </a:r>
            <a:r>
              <a:rPr lang="zh-TW" altLang="en-US" dirty="0"/>
              <a:t> </a:t>
            </a:r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 err="1"/>
              <a:t>monge</a:t>
            </a:r>
            <a:r>
              <a:rPr lang="zh-TW" altLang="en-US" dirty="0"/>
              <a:t> </a:t>
            </a:r>
            <a:r>
              <a:rPr lang="en-US" altLang="zh-TW" dirty="0"/>
              <a:t>property</a:t>
            </a:r>
            <a:r>
              <a:rPr lang="zh-TW" altLang="en-US" dirty="0"/>
              <a:t> </a:t>
            </a:r>
            <a:r>
              <a:rPr lang="en-US" altLang="zh-TW" dirty="0"/>
              <a:t>(cont.)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EA307-7AA3-764D-8591-ACE13F6CE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01" y="2154577"/>
            <a:ext cx="11276426" cy="29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99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B76C-C8D5-4947-A7BB-19D68527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</a:t>
            </a:r>
            <a:r>
              <a:rPr lang="zh-TW" altLang="en-US" dirty="0"/>
              <a:t> </a:t>
            </a:r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 err="1"/>
              <a:t>monge</a:t>
            </a:r>
            <a:r>
              <a:rPr lang="zh-TW" altLang="en-US" dirty="0"/>
              <a:t> </a:t>
            </a:r>
            <a:r>
              <a:rPr lang="en-US" altLang="zh-TW" dirty="0"/>
              <a:t>property</a:t>
            </a:r>
            <a:r>
              <a:rPr lang="zh-TW" altLang="en-US" dirty="0"/>
              <a:t> </a:t>
            </a:r>
            <a:r>
              <a:rPr lang="en-US" altLang="zh-TW" dirty="0"/>
              <a:t>(cont.)</a:t>
            </a:r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90744-25F5-C942-B652-E865B82FE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7" y="1795751"/>
            <a:ext cx="11085514" cy="452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40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9857-46FF-2145-8F13-6B0D2AB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</a:t>
            </a:r>
            <a:r>
              <a:rPr lang="zh-TW" altLang="en-US" dirty="0"/>
              <a:t> </a:t>
            </a:r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 err="1"/>
              <a:t>monge</a:t>
            </a:r>
            <a:r>
              <a:rPr lang="zh-TW" altLang="en-US" dirty="0"/>
              <a:t> </a:t>
            </a:r>
            <a:r>
              <a:rPr lang="en-US" altLang="zh-TW" dirty="0"/>
              <a:t>property</a:t>
            </a:r>
            <a:r>
              <a:rPr lang="zh-TW" altLang="en-US" dirty="0"/>
              <a:t> </a:t>
            </a:r>
            <a:r>
              <a:rPr lang="en-US" altLang="zh-TW" dirty="0"/>
              <a:t>(cont.)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F90F41-DE4E-F14E-95EB-D23A96B55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908" y="1558060"/>
            <a:ext cx="9120909" cy="519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28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E19E-12DD-3E4F-AA2D-A848B0DAE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Pseudo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D6EE47-4F26-B447-A4CA-628811794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532" y="1970881"/>
            <a:ext cx="9278936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55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E19E-12DD-3E4F-AA2D-A848B0DAE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38" y="0"/>
            <a:ext cx="9601200" cy="1485900"/>
          </a:xfrm>
        </p:spPr>
        <p:txBody>
          <a:bodyPr/>
          <a:lstStyle/>
          <a:p>
            <a:r>
              <a:rPr lang="en-US" altLang="zh-TW" dirty="0"/>
              <a:t>Pseudo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(cont.)</a:t>
            </a:r>
            <a:endParaRPr lang="en-TW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3B47D4-F531-A449-A9F4-9097487A9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205" y="703333"/>
            <a:ext cx="4290703" cy="607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BA1851-F520-BE40-91D0-675DD9F9D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029" y="703333"/>
            <a:ext cx="5188227" cy="570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77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DE2C5-CB3D-064D-A10A-41010319C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Correctness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Algorithm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ED0FFF-A6CB-5643-92FB-8CA159382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789" y="2233611"/>
            <a:ext cx="11027483" cy="2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38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3579-54AA-404E-B395-712EA10A4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Task</a:t>
            </a:r>
            <a:endParaRPr lang="en-TW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FD7497-AF41-1640-994F-EAE295BC26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1855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C7BB9-3E9D-0748-B02C-4DF7E59CD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Time Complexity Analysis</a:t>
            </a:r>
            <a:br>
              <a:rPr lang="en-US" b="1" dirty="0"/>
            </a:b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43CAB-F2CB-034B-A20D-812BA922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62" y="1808163"/>
            <a:ext cx="10940077" cy="42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86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EF8C-1CBA-0A43-9055-C41B845859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Experimental Results</a:t>
            </a:r>
            <a:endParaRPr lang="en-TW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A0CB75-2410-C243-8ED0-AB36CC3F28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realization</a:t>
            </a:r>
          </a:p>
          <a:p>
            <a:r>
              <a:rPr lang="en-US" altLang="zh-TW" dirty="0"/>
              <a:t>Examples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Time</a:t>
            </a:r>
            <a:r>
              <a:rPr lang="zh-TW" altLang="en-US" dirty="0"/>
              <a:t> </a:t>
            </a:r>
            <a:r>
              <a:rPr lang="en-US" altLang="zh-TW" dirty="0"/>
              <a:t>Complexity</a:t>
            </a:r>
            <a:r>
              <a:rPr lang="zh-TW" altLang="en-US" dirty="0"/>
              <a:t> </a:t>
            </a:r>
            <a:r>
              <a:rPr lang="en-US" altLang="zh-TW" dirty="0"/>
              <a:t>Testing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67626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D734-93C7-9940-BA51-61E5E358E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Partial</a:t>
            </a:r>
            <a:r>
              <a:rPr lang="zh-TW" altLang="en-US" dirty="0"/>
              <a:t> </a:t>
            </a:r>
            <a:r>
              <a:rPr lang="en-US" altLang="zh-TW" dirty="0"/>
              <a:t>C++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r>
              <a:rPr lang="zh-TW" altLang="en-US" dirty="0"/>
              <a:t> 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C722A1-F830-C84F-AE92-193CD4ED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7894" y="1585913"/>
            <a:ext cx="7769453" cy="431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28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722F-0596-8C40-A052-9622E1605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Handcraft</a:t>
            </a:r>
            <a:r>
              <a:rPr lang="zh-TW" altLang="en-US" dirty="0"/>
              <a:t> </a:t>
            </a:r>
            <a:r>
              <a:rPr lang="en-US" altLang="zh-TW" dirty="0"/>
              <a:t>testcase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8AEF16-9444-9D4C-9A02-E45173048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436" y="1590818"/>
            <a:ext cx="4576618" cy="3219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1420B8-9A44-B842-8F10-31D063BC6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323" y="1872743"/>
            <a:ext cx="4922404" cy="4707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177BAC-9C2C-E247-81D9-7EEE09EEB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436" y="5184774"/>
            <a:ext cx="1270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29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507E-AAAC-A444-95A5-1C9104F14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Random</a:t>
            </a:r>
            <a:r>
              <a:rPr lang="zh-TW" altLang="en-US" dirty="0"/>
              <a:t> </a:t>
            </a:r>
            <a:r>
              <a:rPr lang="en-US" altLang="zh-TW" dirty="0"/>
              <a:t>Small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FDFAE-FBC9-9E42-83A6-23BA47FA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31527"/>
            <a:ext cx="4308764" cy="3192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8F2C35-86F4-8545-8365-D7B7BD954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311400"/>
            <a:ext cx="44704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88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E482D-80BC-024D-80C4-9B0CA3F9C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Random</a:t>
            </a:r>
            <a:r>
              <a:rPr lang="zh-TW" altLang="en-US" dirty="0"/>
              <a:t> </a:t>
            </a:r>
            <a:r>
              <a:rPr lang="en-US" altLang="zh-TW" dirty="0"/>
              <a:t>Large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16FC9-B927-EF43-B68D-06B7D8516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571624"/>
            <a:ext cx="10547927" cy="742951"/>
          </a:xfrm>
        </p:spPr>
        <p:txBody>
          <a:bodyPr>
            <a:noAutofit/>
          </a:bodyPr>
          <a:lstStyle/>
          <a:p>
            <a:r>
              <a:rPr lang="en-US" altLang="zh-TW" sz="1800" dirty="0"/>
              <a:t>A</a:t>
            </a:r>
            <a:r>
              <a:rPr lang="zh-TW" altLang="en-US" sz="1800" dirty="0"/>
              <a:t> </a:t>
            </a:r>
            <a:r>
              <a:rPr lang="en-US" altLang="zh-TW" sz="1800" dirty="0"/>
              <a:t>truly</a:t>
            </a:r>
            <a:r>
              <a:rPr lang="zh-TW" altLang="en-US" sz="1800" dirty="0"/>
              <a:t> </a:t>
            </a:r>
            <a:r>
              <a:rPr lang="en-US" altLang="zh-TW" sz="1800" dirty="0"/>
              <a:t>large</a:t>
            </a:r>
            <a:r>
              <a:rPr lang="zh-TW" altLang="en-US" sz="1800" dirty="0"/>
              <a:t> </a:t>
            </a:r>
            <a:r>
              <a:rPr lang="en-US" altLang="zh-TW" sz="1800" dirty="0"/>
              <a:t>(ex:</a:t>
            </a:r>
            <a:r>
              <a:rPr lang="zh-TW" altLang="en-US" sz="1800" dirty="0"/>
              <a:t> </a:t>
            </a:r>
            <a:r>
              <a:rPr lang="en-US" altLang="zh-TW" sz="1800" dirty="0"/>
              <a:t>10000+</a:t>
            </a:r>
            <a:r>
              <a:rPr lang="zh-TW" altLang="en-US" sz="1800" dirty="0"/>
              <a:t> </a:t>
            </a:r>
            <a:r>
              <a:rPr lang="en-US" altLang="zh-TW" sz="1800" dirty="0"/>
              <a:t>nodes)</a:t>
            </a:r>
            <a:r>
              <a:rPr lang="zh-TW" altLang="en-US" sz="1800" dirty="0"/>
              <a:t> </a:t>
            </a:r>
            <a:r>
              <a:rPr lang="en-US" altLang="zh-TW" sz="1800" dirty="0"/>
              <a:t>test</a:t>
            </a:r>
            <a:r>
              <a:rPr lang="zh-TW" altLang="en-US" sz="1800" dirty="0"/>
              <a:t> </a:t>
            </a:r>
            <a:r>
              <a:rPr lang="en-US" altLang="zh-TW" sz="1800" dirty="0"/>
              <a:t>case</a:t>
            </a:r>
            <a:r>
              <a:rPr lang="zh-TW" altLang="en-US" sz="1800" dirty="0"/>
              <a:t> </a:t>
            </a:r>
            <a:r>
              <a:rPr lang="en-US" altLang="zh-TW" sz="1800" dirty="0"/>
              <a:t>is</a:t>
            </a:r>
            <a:r>
              <a:rPr lang="zh-TW" altLang="en-US" sz="1800" dirty="0"/>
              <a:t> </a:t>
            </a:r>
            <a:r>
              <a:rPr lang="en-US" altLang="zh-TW" sz="1800" dirty="0"/>
              <a:t>not</a:t>
            </a:r>
            <a:r>
              <a:rPr lang="zh-TW" altLang="en-US" sz="1800" dirty="0"/>
              <a:t> </a:t>
            </a:r>
            <a:r>
              <a:rPr lang="en-US" altLang="zh-TW" sz="1800" dirty="0"/>
              <a:t>easy</a:t>
            </a:r>
            <a:r>
              <a:rPr lang="zh-TW" altLang="en-US" sz="1800" dirty="0"/>
              <a:t> </a:t>
            </a:r>
            <a:r>
              <a:rPr lang="en-US" altLang="zh-TW" sz="1800" dirty="0"/>
              <a:t>to</a:t>
            </a:r>
            <a:r>
              <a:rPr lang="zh-TW" altLang="en-US" sz="1800" dirty="0"/>
              <a:t> </a:t>
            </a:r>
            <a:r>
              <a:rPr lang="en-US" altLang="zh-TW" sz="1800" dirty="0"/>
              <a:t>visualize,</a:t>
            </a:r>
            <a:r>
              <a:rPr lang="zh-TW" altLang="en-US" sz="1800" dirty="0"/>
              <a:t> </a:t>
            </a:r>
            <a:r>
              <a:rPr lang="en-US" altLang="zh-TW" sz="1800" dirty="0"/>
              <a:t>so</a:t>
            </a:r>
            <a:r>
              <a:rPr lang="zh-TW" altLang="en-US" sz="1800" dirty="0"/>
              <a:t> </a:t>
            </a:r>
            <a:r>
              <a:rPr lang="en-US" altLang="zh-TW" sz="1800" dirty="0"/>
              <a:t>we</a:t>
            </a:r>
            <a:r>
              <a:rPr lang="zh-TW" altLang="en-US" sz="1800" dirty="0"/>
              <a:t> </a:t>
            </a:r>
            <a:r>
              <a:rPr lang="en-US" altLang="zh-TW" sz="1800" dirty="0"/>
              <a:t>use</a:t>
            </a:r>
            <a:r>
              <a:rPr lang="zh-TW" altLang="en-US" sz="1800" dirty="0"/>
              <a:t> </a:t>
            </a:r>
            <a:r>
              <a:rPr lang="en-US" altLang="zh-TW" sz="1800" dirty="0"/>
              <a:t>a</a:t>
            </a:r>
            <a:r>
              <a:rPr lang="zh-TW" altLang="en-US" sz="1800" dirty="0"/>
              <a:t> </a:t>
            </a:r>
            <a:r>
              <a:rPr lang="en-US" altLang="zh-TW" sz="1800" dirty="0"/>
              <a:t>smaller</a:t>
            </a:r>
            <a:r>
              <a:rPr lang="zh-TW" altLang="en-US" sz="1800" dirty="0"/>
              <a:t> </a:t>
            </a:r>
            <a:r>
              <a:rPr lang="en-US" altLang="zh-TW" sz="1800" dirty="0"/>
              <a:t>one</a:t>
            </a:r>
            <a:r>
              <a:rPr lang="zh-TW" altLang="en-US" sz="1800" dirty="0"/>
              <a:t> </a:t>
            </a:r>
            <a:r>
              <a:rPr lang="en-US" altLang="zh-TW" sz="1800" dirty="0"/>
              <a:t>to</a:t>
            </a:r>
            <a:r>
              <a:rPr lang="zh-TW" altLang="en-US" sz="1800" dirty="0"/>
              <a:t> </a:t>
            </a:r>
            <a:r>
              <a:rPr lang="en-US" altLang="zh-TW" sz="1800" dirty="0"/>
              <a:t>demo</a:t>
            </a:r>
          </a:p>
          <a:p>
            <a:r>
              <a:rPr lang="en-US" altLang="zh-TW" sz="1800" dirty="0"/>
              <a:t>But</a:t>
            </a:r>
            <a:r>
              <a:rPr lang="zh-TW" altLang="en-US" sz="1800" dirty="0"/>
              <a:t> </a:t>
            </a:r>
            <a:r>
              <a:rPr lang="en-US" altLang="zh-TW" sz="1800" dirty="0"/>
              <a:t>we</a:t>
            </a:r>
            <a:r>
              <a:rPr lang="zh-TW" altLang="en-US" sz="1800" dirty="0"/>
              <a:t> </a:t>
            </a:r>
            <a:r>
              <a:rPr lang="en-US" altLang="zh-TW" sz="1800" dirty="0"/>
              <a:t>have</a:t>
            </a:r>
            <a:r>
              <a:rPr lang="zh-TW" altLang="en-US" sz="1800" dirty="0"/>
              <a:t> </a:t>
            </a:r>
            <a:r>
              <a:rPr lang="en-US" altLang="zh-TW" sz="1800" dirty="0"/>
              <a:t>verified</a:t>
            </a:r>
            <a:r>
              <a:rPr lang="zh-TW" altLang="en-US" sz="1800" dirty="0"/>
              <a:t> </a:t>
            </a:r>
            <a:r>
              <a:rPr lang="en-US" altLang="zh-TW" sz="1800" dirty="0"/>
              <a:t>that</a:t>
            </a:r>
            <a:r>
              <a:rPr lang="zh-TW" altLang="en-US" sz="1800" dirty="0"/>
              <a:t> </a:t>
            </a:r>
            <a:r>
              <a:rPr lang="en-US" altLang="zh-TW" sz="1800" dirty="0"/>
              <a:t>our</a:t>
            </a:r>
            <a:r>
              <a:rPr lang="zh-TW" altLang="en-US" sz="1800" dirty="0"/>
              <a:t> </a:t>
            </a:r>
            <a:r>
              <a:rPr lang="en-US" altLang="zh-TW" sz="1800" dirty="0"/>
              <a:t>solution</a:t>
            </a:r>
            <a:r>
              <a:rPr lang="zh-TW" altLang="en-US" sz="1800" dirty="0"/>
              <a:t> </a:t>
            </a:r>
            <a:r>
              <a:rPr lang="en-US" altLang="zh-TW" sz="1800" dirty="0"/>
              <a:t>is</a:t>
            </a:r>
            <a:r>
              <a:rPr lang="zh-TW" altLang="en-US" sz="1800" dirty="0"/>
              <a:t> </a:t>
            </a:r>
            <a:r>
              <a:rPr lang="en-US" altLang="zh-TW" sz="1800" dirty="0"/>
              <a:t>correct</a:t>
            </a:r>
            <a:r>
              <a:rPr lang="zh-TW" altLang="en-US" sz="1800" dirty="0"/>
              <a:t> </a:t>
            </a:r>
            <a:r>
              <a:rPr lang="en-US" altLang="zh-TW" sz="1800" dirty="0"/>
              <a:t>on</a:t>
            </a:r>
            <a:r>
              <a:rPr lang="zh-TW" altLang="en-US" sz="1800" dirty="0"/>
              <a:t> </a:t>
            </a:r>
            <a:r>
              <a:rPr lang="en-US" altLang="zh-TW" sz="1800" dirty="0"/>
              <a:t>a</a:t>
            </a:r>
            <a:r>
              <a:rPr lang="zh-TW" altLang="en-US" sz="1800" dirty="0"/>
              <a:t> </a:t>
            </a:r>
            <a:r>
              <a:rPr lang="en-US" altLang="zh-TW" sz="1800" dirty="0"/>
              <a:t>larger</a:t>
            </a:r>
            <a:r>
              <a:rPr lang="zh-TW" altLang="en-US" sz="1800" dirty="0"/>
              <a:t> </a:t>
            </a:r>
            <a:r>
              <a:rPr lang="en-US" altLang="zh-TW" sz="1800" dirty="0"/>
              <a:t>datum</a:t>
            </a:r>
          </a:p>
          <a:p>
            <a:endParaRPr lang="en-TW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DF930-F0F9-F944-92F2-360399FE6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91" y="2433077"/>
            <a:ext cx="4447309" cy="3275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FFC19D-2502-514B-9B79-F2D51CAE5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894" y="2433077"/>
            <a:ext cx="4081906" cy="44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77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D7AD8-BAF5-DE42-9088-314BBFAFB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Time Complexity Testing</a:t>
            </a:r>
            <a:br>
              <a:rPr lang="en-US" b="1" dirty="0"/>
            </a:b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3B4713-BCE9-CF4F-9C12-92B76CA2E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505527"/>
            <a:ext cx="8388572" cy="525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94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2CA30-0CC9-2945-8DF8-C12F04A82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K-T</a:t>
            </a:r>
            <a:r>
              <a:rPr lang="zh-TW" altLang="en-US" dirty="0"/>
              <a:t> </a:t>
            </a:r>
            <a:r>
              <a:rPr lang="en-US" altLang="zh-TW" dirty="0"/>
              <a:t>graph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9F041F-580B-894B-BC3A-792CCBD67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801" y="1943100"/>
            <a:ext cx="5736397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27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8A20-E5F5-FC41-A75D-7A307465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N-T</a:t>
            </a:r>
            <a:r>
              <a:rPr lang="zh-TW" altLang="en-US" dirty="0"/>
              <a:t> </a:t>
            </a:r>
            <a:r>
              <a:rPr lang="en-US" altLang="zh-TW" dirty="0"/>
              <a:t>graph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04B012-20F9-3E49-9B64-DDDC3C8AA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0841" y="1700213"/>
            <a:ext cx="6470317" cy="408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42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96A75-0B2F-B847-B397-C72467F16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Concluding Remark</a:t>
            </a:r>
            <a:br>
              <a:rPr lang="en-US" b="1" dirty="0"/>
            </a:br>
            <a:endParaRPr lang="en-TW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D0BD8-A6A8-C944-9385-F0D591517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96" y="2336800"/>
            <a:ext cx="11271771" cy="29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0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7C410-EEB9-0C4B-8E8E-6405B6AB5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250371"/>
            <a:ext cx="9601200" cy="1485900"/>
          </a:xfrm>
        </p:spPr>
        <p:txBody>
          <a:bodyPr/>
          <a:lstStyle/>
          <a:p>
            <a:r>
              <a:rPr lang="en-US" dirty="0"/>
              <a:t>Task de</a:t>
            </a:r>
            <a:r>
              <a:rPr lang="en-US" altLang="zh-TW" dirty="0"/>
              <a:t>s</a:t>
            </a:r>
            <a:r>
              <a:rPr lang="en-US" dirty="0"/>
              <a:t>cription (Domination and MDS)</a:t>
            </a:r>
            <a:endParaRPr lang="en-TW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BF449-1CFF-7441-96A7-FA7E186D8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870" y="908811"/>
            <a:ext cx="9586439" cy="592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1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136C-F8AE-B148-A0A4-57117D853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98B830-F1F2-C644-B129-52822E3BC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871663"/>
            <a:ext cx="10479160" cy="35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11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F67BE-4C89-4045-B124-E3960A2A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Acknowledgements</a:t>
            </a:r>
            <a:r>
              <a:rPr lang="en-US" b="1" dirty="0"/>
              <a:t/>
            </a:r>
            <a:br>
              <a:rPr lang="en-US" b="1" dirty="0"/>
            </a:b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9AB43-8250-D346-A440-9E8B559D6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43087"/>
            <a:ext cx="9601200" cy="358140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2800" dirty="0"/>
              <a:t>I would like to thank Dr. </a:t>
            </a:r>
            <a:r>
              <a:rPr lang="en-US" sz="2800" dirty="0" err="1"/>
              <a:t>Chiu</a:t>
            </a:r>
            <a:r>
              <a:rPr lang="en-US" altLang="zh-TW" sz="2800" dirty="0" err="1"/>
              <a:t>y</a:t>
            </a:r>
            <a:r>
              <a:rPr lang="en-US" sz="2800" dirty="0" err="1"/>
              <a:t>uan</a:t>
            </a:r>
            <a:r>
              <a:rPr lang="en-US" sz="2800" dirty="0"/>
              <a:t> Chen, my instructor of individual study, for giving me a lot of advices and help me come up with interesting ideas.</a:t>
            </a:r>
          </a:p>
          <a:p>
            <a:pPr algn="just"/>
            <a:endParaRPr lang="ja-JP" altLang="en-US" sz="2800" dirty="0"/>
          </a:p>
          <a:p>
            <a:pPr algn="just"/>
            <a:r>
              <a:rPr lang="en-US" sz="2800" dirty="0"/>
              <a:t>I would also like to thank Dr. Meng</a:t>
            </a:r>
            <a:r>
              <a:rPr lang="en-US" altLang="zh-TW" sz="2800" dirty="0"/>
              <a:t>-</a:t>
            </a:r>
            <a:r>
              <a:rPr lang="en-US" sz="2800" dirty="0"/>
              <a:t>Tsung Tsai, my teacher of Advanced Algorithms, for encouraging me to utilize the knowledge in the class.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And thank you for listening!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38130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5C2F-0E90-1D48-8F8F-6EC6C4BE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k-Maximum vertex domination(k-</a:t>
            </a:r>
            <a:r>
              <a:rPr lang="en-US" b="1" dirty="0" err="1"/>
              <a:t>MaxVD</a:t>
            </a:r>
            <a:r>
              <a:rPr lang="en-US" b="1" dirty="0"/>
              <a:t>)</a:t>
            </a:r>
            <a:br>
              <a:rPr lang="en-US" b="1" dirty="0"/>
            </a:b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D3750C-2E87-8C4C-A1CF-EDCC767D3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4609" y="1404257"/>
            <a:ext cx="9525203" cy="53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7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DD6FD-4042-BC4F-BD2A-3BAC024A96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Related</a:t>
            </a:r>
            <a:r>
              <a:rPr lang="zh-TW" altLang="en-US" dirty="0"/>
              <a:t> </a:t>
            </a:r>
            <a:r>
              <a:rPr lang="en-US" altLang="zh-TW" dirty="0"/>
              <a:t>Works</a:t>
            </a:r>
            <a:endParaRPr lang="en-TW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F3A95-66F4-E04D-85D9-100FB5BA63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866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CC673-23E7-154A-9D1E-62A42319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Related</a:t>
            </a:r>
            <a:r>
              <a:rPr lang="zh-TW" altLang="en-US" dirty="0"/>
              <a:t> </a:t>
            </a:r>
            <a:r>
              <a:rPr lang="en-US" altLang="zh-TW" dirty="0"/>
              <a:t>Works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387E03-083F-074F-B2D5-91D2CB9A7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9789" y="2171699"/>
            <a:ext cx="11070089" cy="292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0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315B2-F826-3A46-A11B-8E066788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Work(cont.)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9E30E-2A7F-C441-87E1-D9B7AB173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545771"/>
            <a:ext cx="9753600" cy="4321629"/>
          </a:xfrm>
        </p:spPr>
        <p:txBody>
          <a:bodyPr>
            <a:noAutofit/>
          </a:bodyPr>
          <a:lstStyle/>
          <a:p>
            <a:r>
              <a:rPr lang="en-US" sz="2800" dirty="0"/>
              <a:t>The problem in general graphs has shown its NP-hardness and a certain degree of inapproximability.</a:t>
            </a:r>
          </a:p>
          <a:p>
            <a:endParaRPr lang="en-US" sz="2800" dirty="0"/>
          </a:p>
          <a:p>
            <a:r>
              <a:rPr lang="en-US" sz="2800" dirty="0"/>
              <a:t>However, there is a </a:t>
            </a:r>
            <a:r>
              <a:rPr lang="en-US" sz="2800" dirty="0" smtClean="0"/>
              <a:t>linear-time </a:t>
            </a:r>
            <a:r>
              <a:rPr lang="en-US" sz="2800" dirty="0"/>
              <a:t>algorithm for MDS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on </a:t>
            </a:r>
            <a:r>
              <a:rPr lang="en-US" sz="2800" dirty="0"/>
              <a:t>cactus </a:t>
            </a:r>
            <a:r>
              <a:rPr lang="en-US" sz="2800" dirty="0" smtClean="0"/>
              <a:t>graphs [</a:t>
            </a:r>
            <a:r>
              <a:rPr lang="en-US" sz="2800" dirty="0"/>
              <a:t>3].</a:t>
            </a:r>
          </a:p>
          <a:p>
            <a:endParaRPr lang="en-US" sz="2800" dirty="0"/>
          </a:p>
          <a:p>
            <a:r>
              <a:rPr lang="en-US" sz="2800" dirty="0"/>
              <a:t>So we believe the existence of a polynomial time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algorithm </a:t>
            </a:r>
            <a:r>
              <a:rPr lang="en-US" sz="2800" dirty="0"/>
              <a:t>for k-</a:t>
            </a:r>
            <a:r>
              <a:rPr lang="en-US" sz="2800" dirty="0" err="1"/>
              <a:t>MaxVD</a:t>
            </a:r>
            <a:r>
              <a:rPr lang="en-US" sz="2800" dirty="0"/>
              <a:t> problem on trees.</a:t>
            </a:r>
          </a:p>
          <a:p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1338074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3BBAD-218F-6449-970A-06D34C6BA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main contribution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E8E331-B180-DC45-A23D-A812642CF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6775" y="2285999"/>
            <a:ext cx="11112789" cy="153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2098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{DDA52A57-B5F9-8A47-9D0C-C28972B58BDE}tf10001072</Template>
  <TotalTime>79</TotalTime>
  <Words>1080</Words>
  <Application>Microsoft Office PowerPoint</Application>
  <PresentationFormat>寬螢幕</PresentationFormat>
  <Paragraphs>126</Paragraphs>
  <Slides>41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8" baseType="lpstr">
      <vt:lpstr>メイリオ</vt:lpstr>
      <vt:lpstr>微軟正黑體</vt:lpstr>
      <vt:lpstr>新細明體</vt:lpstr>
      <vt:lpstr>Calibri</vt:lpstr>
      <vt:lpstr>Cambria Math</vt:lpstr>
      <vt:lpstr>Franklin Gothic Book</vt:lpstr>
      <vt:lpstr>Crop</vt:lpstr>
      <vt:lpstr>Maximum domination of k-vertex subset in trees</vt:lpstr>
      <vt:lpstr>Overview</vt:lpstr>
      <vt:lpstr>The Task</vt:lpstr>
      <vt:lpstr>Task description (Domination and MDS)</vt:lpstr>
      <vt:lpstr>k-Maximum vertex domination(k-MaxVD) </vt:lpstr>
      <vt:lpstr>Related Works</vt:lpstr>
      <vt:lpstr>Related Works</vt:lpstr>
      <vt:lpstr>Related Work(cont.)</vt:lpstr>
      <vt:lpstr>The main contribution</vt:lpstr>
      <vt:lpstr>Proposed Algorithm</vt:lpstr>
      <vt:lpstr>The Greedy Algorithm </vt:lpstr>
      <vt:lpstr>Greedy can be wrong </vt:lpstr>
      <vt:lpstr>The Vanilla DP solution</vt:lpstr>
      <vt:lpstr>Dynamic Programming 101 </vt:lpstr>
      <vt:lpstr>Motivation of using dynamic programming </vt:lpstr>
      <vt:lpstr>Transition (Part A) </vt:lpstr>
      <vt:lpstr>Transition (part B) </vt:lpstr>
      <vt:lpstr>Transition (Part C) </vt:lpstr>
      <vt:lpstr>Transition (Part D)</vt:lpstr>
      <vt:lpstr>PowerPoint 簡報</vt:lpstr>
      <vt:lpstr>Transition (Part D) (cont.)</vt:lpstr>
      <vt:lpstr>Utility of the proposed algorithm by setting −∞ to undesired states </vt:lpstr>
      <vt:lpstr>Optimization with monge property</vt:lpstr>
      <vt:lpstr>Optimization with monge property (cont.)</vt:lpstr>
      <vt:lpstr>Optimization with monge property (cont.)</vt:lpstr>
      <vt:lpstr>Optimization with monge property (cont.)</vt:lpstr>
      <vt:lpstr>Pseudo Code</vt:lpstr>
      <vt:lpstr>Pseudo Code (cont.)</vt:lpstr>
      <vt:lpstr>Correctness of Algorithm</vt:lpstr>
      <vt:lpstr>Time Complexity Analysis </vt:lpstr>
      <vt:lpstr>Experimental Results</vt:lpstr>
      <vt:lpstr>Partial C++ Code </vt:lpstr>
      <vt:lpstr>Example 1 – Handcraft testcase</vt:lpstr>
      <vt:lpstr>Example 2 – Random Small</vt:lpstr>
      <vt:lpstr>Example 3 – Random Large</vt:lpstr>
      <vt:lpstr>Time Complexity Testing </vt:lpstr>
      <vt:lpstr>K-T graph</vt:lpstr>
      <vt:lpstr>N-T graph</vt:lpstr>
      <vt:lpstr>Concluding Remark </vt:lpstr>
      <vt:lpstr>Reference</vt:lpstr>
      <vt:lpstr>Acknowledgements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Windows 使用者</cp:lastModifiedBy>
  <cp:revision>14</cp:revision>
  <dcterms:created xsi:type="dcterms:W3CDTF">2020-06-30T13:36:06Z</dcterms:created>
  <dcterms:modified xsi:type="dcterms:W3CDTF">2020-07-01T02:08:03Z</dcterms:modified>
</cp:coreProperties>
</file>